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4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3" r:id="rId18"/>
    <p:sldId id="277" r:id="rId19"/>
    <p:sldId id="275" r:id="rId20"/>
    <p:sldId id="276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B7E03-661F-4C0B-9E36-F84246C76B04}" type="datetimeFigureOut">
              <a:rPr lang="nl-BE" smtClean="0"/>
              <a:t>21/10/2025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23A2B-3A7C-4F06-8B68-513F80AFACE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08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23A2B-3A7C-4F06-8B68-513F80AFACE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28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15B7B-BBE9-6DA8-D0C5-AFD360EB9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C8022B-6A22-CB30-9777-6545EB118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88C8BB-8458-931E-B32F-44770F5E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423BC5-7F94-EEBA-54AD-4834353A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E63DFC-A470-C148-B31C-5E68EF4A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9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9B0BA-71CB-6A9E-9034-B9B95C63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2642D7-781E-FDA6-9815-E00F469D7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D07504B-52BE-5B8C-EAD2-1431CA16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4601FF-1065-FBE1-A994-1E42D088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48D33B-BBD5-618C-D5CD-0C9E66A7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4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6F07559-3F20-4E26-FDCC-2A7F574A9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6ED7AE6-21BE-937C-C754-54BC21D32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DD8B7F-A728-C112-3244-8731BC8E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555EF6-E6F6-890C-ACD1-886D3161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116A-FDC9-170F-65D2-8722E24A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9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6117D-866D-6013-2E0B-E2716D5C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2B33C-F4DE-008F-94F4-BCE42D6D8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F8BE6C-6B86-C2CA-55B2-FD2B2525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0ECA4-9ED8-DEA6-AC7B-27AB3A00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35D7B6-612A-AD0E-6396-2C968D9E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4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44A3D-9405-6E41-D78E-D1D7D84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9F18A7-E64B-068D-6B33-3B6CD662C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6B7FD6-B952-0704-8159-30216C32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49613A-81DC-1462-D6DD-DE431C6A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459438-B390-2056-4FE2-7EC822F5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5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39C4-7A86-12B3-AE4A-2B4165A1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21280B-64E9-573E-B860-EF70ED5FD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B118CF-942F-5F44-4A4F-3C086338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6F715B-E86E-4C4B-1D71-B7EBFDE6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385324D-0A0C-A65A-1A3D-6C314851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32E125E-7CFC-D5C1-7EE3-768E954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0B3AA-7946-3736-1527-6C9DC58D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A260026-96C3-175C-1D37-C385CA5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A85D39-1134-56EA-3FB0-23B4CAD15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B4A0-B04B-A76E-9195-75ACA9CC5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DD1DAC-8C09-9EDC-32C0-7E156A8E2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8D21D8-7D32-D541-34DD-0815D52F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8A3BC21-3DE6-7474-28E6-58815B00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6C48F14-B35A-A610-654F-D6E99ADB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0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EFF94-2E12-C380-B072-FEDCBD95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E637C84-3108-0574-F688-116F9D9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7D3E80D-E7D7-F567-DF17-FBED1164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E9D7AD-0111-44AF-E11C-892204E5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7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6C8F5F-3C74-147C-9F67-FEF46DCD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308D9C3-83F7-1FA4-3A12-8B6F7C3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79C50D-1C7D-AE96-7609-F8F87CF6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97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53356-58AA-A414-1F0B-BA61654A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EDEEF7-A6FE-A5A4-6CEB-409B0FE4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71F277-7BFE-E62C-60CD-BA5EBEA25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DE07D58-6B13-7B0A-0FBD-9B16B163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89B807E-FB1B-AA46-FED0-45C26560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EB5844-ACD5-7685-0397-3A69506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4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06493-AE4C-F1DB-F510-5BE5F708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B090CD6-6BFF-7B63-374F-E4D6AC631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6248B2-C087-70E0-A060-021EB21A3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837217-8495-FC81-0483-6E51B25D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829A5E8-C7F0-5DC2-E812-6CA7E2F4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0C9E4-A634-5EC9-E7B3-5035B899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120A274-CF4B-C6DB-1E80-2CDBEF3A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539FC5E-C9CF-D0DA-B86B-AE43B2CAE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22A2F7-62F8-3F62-5DF4-2ED946A7A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5D27B6-AA54-438A-B305-2FFED2422A68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D74F77-BC59-5D5F-CC2A-B135B60CD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553752-6C31-6B91-7B41-A4878BFC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6EDDA-160F-ACC8-BAA8-BE329F21F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Analyse I, </a:t>
            </a:r>
            <a:r>
              <a:rPr lang="en-GB" dirty="0" err="1"/>
              <a:t>Oefenzitting</a:t>
            </a:r>
            <a:r>
              <a:rPr lang="en-GB" dirty="0"/>
              <a:t> 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C92F39-0B86-45D7-CF47-7DB5F5D0C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Jasper.Visterin@kuleuven.be</a:t>
            </a:r>
          </a:p>
        </p:txBody>
      </p:sp>
    </p:spTree>
    <p:extLst>
      <p:ext uri="{BB962C8B-B14F-4D97-AF65-F5344CB8AC3E}">
        <p14:creationId xmlns:p14="http://schemas.microsoft.com/office/powerpoint/2010/main" val="214691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DC4E9-4D05-634C-6EEF-C6B68A7D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Heeft een rij met meer dan één ophopingspunt een limiet?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720797-C5E5-4E6F-BB44-181A2F322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limiterende waarde moet voor alle deelrijen hetzelfde zijn</a:t>
            </a:r>
          </a:p>
          <a:p>
            <a:r>
              <a:rPr lang="nl-NL" dirty="0"/>
              <a:t>dus er kan geen enkele limiet zijn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018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A2B0C6F-ED37-FF01-53F2-4A391168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4" y="1082426"/>
            <a:ext cx="7614473" cy="57108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6F3EC4-4456-7F81-0228-E5D6C73D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Bovenlimiet</a:t>
            </a:r>
            <a:r>
              <a:rPr lang="nl-BE" dirty="0"/>
              <a:t> en </a:t>
            </a:r>
            <a:r>
              <a:rPr lang="nl-BE" dirty="0" err="1"/>
              <a:t>Onderlimiet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207E044A-49FF-036F-8B4F-13393467CA32}"/>
                  </a:ext>
                </a:extLst>
              </p:cNvPr>
              <p:cNvSpPr txBox="1"/>
              <p:nvPr/>
            </p:nvSpPr>
            <p:spPr>
              <a:xfrm>
                <a:off x="7204866" y="1943664"/>
                <a:ext cx="4987134" cy="2759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3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 sz="3200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nl-BE" sz="3200" dirty="0"/>
                  <a:t>,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3200" b="0" i="0" smtClean="0">
                            <a:latin typeface="Cambria Math" panose="02040503050406030204" pitchFamily="18" charset="0"/>
                          </a:rPr>
                          <m:t>sup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nl-BE" sz="3200" dirty="0"/>
                  <a:t> </a:t>
                </a:r>
              </a:p>
              <a:p>
                <a:endParaRPr lang="nl-BE" sz="3200" dirty="0"/>
              </a:p>
              <a:p>
                <a14:m>
                  <m:oMath xmlns:m="http://schemas.openxmlformats.org/officeDocument/2006/math">
                    <m:r>
                      <a:rPr lang="nl-BE" sz="32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nl-BE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inf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nl-BE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nl-BE" sz="3200" dirty="0"/>
                  <a:t>,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BE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3200"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nl-BE" sz="3200" dirty="0"/>
                  <a:t> </a:t>
                </a: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207E044A-49FF-036F-8B4F-13393467C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866" y="1943664"/>
                <a:ext cx="4987134" cy="2759345"/>
              </a:xfrm>
              <a:prstGeom prst="rect">
                <a:avLst/>
              </a:prstGeom>
              <a:blipFill>
                <a:blip r:embed="rId3"/>
                <a:stretch>
                  <a:fillRect t="-4204" r="-391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9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7DA15766-0D66-F580-CBA2-9C01024A6D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/>
                  <a:t>Wat als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 b="0" i="1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</m:func>
                  </m:oMath>
                </a14:m>
                <a:r>
                  <a:rPr lang="nl-BE" dirty="0"/>
                  <a:t>?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7DA15766-0D66-F580-CBA2-9C01024A6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37180D4-E4AE-5B43-15A1-5C7C847C6E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BE" dirty="0"/>
                  <a:t>Dan bestaat de limiet is deze gelijk aan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 i="1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</m:func>
                  </m:oMath>
                </a14:m>
                <a:endParaRPr lang="nl-BE" dirty="0"/>
              </a:p>
              <a:p>
                <a:r>
                  <a:rPr lang="nl-BE" dirty="0"/>
                  <a:t>Voor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BE" dirty="0"/>
                  <a:t> en </a:t>
                </a:r>
                <a:r>
                  <a:rPr lang="nl-BE" dirty="0" err="1"/>
                  <a:t>bovenlimiet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nl-BE" dirty="0"/>
                  <a:t> geldt er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Voor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BE" dirty="0"/>
                  <a:t> en </a:t>
                </a:r>
                <a:r>
                  <a:rPr lang="nl-BE" dirty="0" err="1"/>
                  <a:t>onderlimiet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nl-BE" dirty="0"/>
                  <a:t> geldt er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Dus als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nl-BE" dirty="0"/>
                  <a:t> dan komen we uit op de definitie van een limiet. </a:t>
                </a: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37180D4-E4AE-5B43-15A1-5C7C847C6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b="-29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20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06EF2-F023-04DB-DCC4-65CDD17D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Landau-notatie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07A1E2BC-0C01-944C-8898-416B7E8738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 smtClean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Wat is het onderscheid tussen de twee? 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07A1E2BC-0C01-944C-8898-416B7E873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77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C8B5-EDD7-60BA-4656-B1186187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Landau-notatie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E95CEAA-205A-7E41-47D5-6CF408D94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0" dirty="0"/>
                  <a:t>Stel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nl-BE" b="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 convergeren </a:t>
                </a:r>
                <a:r>
                  <a:rPr lang="nl-BE" dirty="0"/>
                  <a:t>_________</a:t>
                </a:r>
                <a:endParaRPr lang="nl-B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Dan convergeren ___________</a:t>
                </a:r>
                <a:r>
                  <a:rPr lang="nl-B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  <a:r>
                  <a:rPr lang="nl-BE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even snel</a:t>
                </a:r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:r>
                  <a:rPr lang="nl-BE" dirty="0"/>
                  <a:t>Stel dat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convergeren ___________</a:t>
                </a:r>
                <a:endParaRPr lang="nl-BE" dirty="0">
                  <a:solidFill>
                    <a:schemeClr val="bg1"/>
                  </a:solidFill>
                </a:endParaRPr>
              </a:p>
              <a:p>
                <a:r>
                  <a:rPr lang="nl-BE" dirty="0"/>
                  <a:t>Dan convergeert ___________</a:t>
                </a:r>
                <a:r>
                  <a:rPr lang="nl-B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sneller ________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E95CEAA-205A-7E41-47D5-6CF408D94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9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4B939-A10B-0244-87BE-8D5E3C0E3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F35E-9103-A11F-8C59-BA0C727B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Landau-notatie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9AD4F-5DD9-25B9-BB14-8F625CF170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0" dirty="0"/>
                  <a:t>Stel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nl-BE" b="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 convergeren (divergeren)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Dan convergeren (divergeren)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  <a:r>
                  <a:rPr lang="nl-BE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even snel</a:t>
                </a:r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:r>
                  <a:rPr lang="nl-BE" dirty="0"/>
                  <a:t>Stel dat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convergeren (divergeert)</a:t>
                </a:r>
              </a:p>
              <a:p>
                <a:r>
                  <a:rPr lang="nl-BE" dirty="0"/>
                  <a:t>Dan convergeert (divergeert)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sneller (trager)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9AD4F-5DD9-25B9-BB14-8F625CF17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10B2B-F2EB-BD63-079E-E4DC512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Trucje voor limieten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1229FA-7F9E-8506-0CCE-CE634837A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𝑏𝑛</m:t>
                            </m:r>
                          </m:sup>
                        </m:sSup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nl-BE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nl-B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nl-BE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𝑏𝑛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den>
                              </m:f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𝒍𝒊𝒎</m:t>
                              </m:r>
                            </m:e>
                            <m:lim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nl-BE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BE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nl-BE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nl-BE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num>
                                    <m:den>
                                      <m:r>
                                        <a:rPr lang="nl-BE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𝒃𝒏</m:t>
                              </m:r>
                            </m:sup>
                          </m:sSup>
                        </m:e>
                      </m:func>
                      <m:r>
                        <a:rPr lang="nl-BE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nl-BE" b="1" i="1" smtClean="0"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</m:oMath>
                  </m:oMathPara>
                </a14:m>
                <a:endParaRPr lang="nl-BE" b="1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1229FA-7F9E-8506-0CCE-CE634837A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D8B15-228F-D001-F0B6-79F4796E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AADAB9-C194-C3D6-4B4E-C72FB2D7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3.1 (b, c, e, f, g)</a:t>
            </a:r>
          </a:p>
          <a:p>
            <a:r>
              <a:rPr lang="nl-BE" dirty="0"/>
              <a:t>3.2 (a, d)</a:t>
            </a:r>
          </a:p>
          <a:p>
            <a:r>
              <a:rPr lang="nl-BE" dirty="0"/>
              <a:t>3.6 </a:t>
            </a:r>
          </a:p>
          <a:p>
            <a:r>
              <a:rPr lang="nl-BE" dirty="0"/>
              <a:t>3.11</a:t>
            </a:r>
          </a:p>
          <a:p>
            <a:r>
              <a:rPr lang="nl-BE" dirty="0"/>
              <a:t>3.13 (a)</a:t>
            </a:r>
          </a:p>
          <a:p>
            <a:r>
              <a:rPr lang="nl-BE" dirty="0"/>
              <a:t>4.1 (a, b, c, f, k)</a:t>
            </a:r>
          </a:p>
        </p:txBody>
      </p:sp>
    </p:spTree>
    <p:extLst>
      <p:ext uri="{BB962C8B-B14F-4D97-AF65-F5344CB8AC3E}">
        <p14:creationId xmlns:p14="http://schemas.microsoft.com/office/powerpoint/2010/main" val="209312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A6B1C-FDA3-0333-F7ED-6E813758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515"/>
          </a:xfrm>
        </p:spPr>
        <p:txBody>
          <a:bodyPr/>
          <a:lstStyle/>
          <a:p>
            <a:r>
              <a:rPr lang="nl-BE" dirty="0"/>
              <a:t>Oplossingen 3.1(b, c, e, 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ijdelijke aanduiding voor inhoud 12">
                <a:extLst>
                  <a:ext uri="{FF2B5EF4-FFF2-40B4-BE49-F238E27FC236}">
                    <a16:creationId xmlns:a16="http://schemas.microsoft.com/office/drawing/2014/main" id="{3E0209EE-860B-A5CA-68BC-BE1D8FB986A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6028885"/>
                  </p:ext>
                </p:extLst>
              </p:nvPr>
            </p:nvGraphicFramePr>
            <p:xfrm>
              <a:off x="406402" y="1483550"/>
              <a:ext cx="11379195" cy="4667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2479253090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109758849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1672249227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7384888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10378857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99642384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52005658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55434456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285845951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85477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8291710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1948098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2497236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b="0" i="1" smtClean="0">
                                    <a:latin typeface="Cambria Math" panose="02040503050406030204" pitchFamily="18" charset="0"/>
                                  </a:rPr>
                                  <m:t>+1/2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 +1/2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5095817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ijdelijke aanduiding voor inhoud 12">
                <a:extLst>
                  <a:ext uri="{FF2B5EF4-FFF2-40B4-BE49-F238E27FC236}">
                    <a16:creationId xmlns:a16="http://schemas.microsoft.com/office/drawing/2014/main" id="{3E0209EE-860B-A5CA-68BC-BE1D8FB986A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6028885"/>
                  </p:ext>
                </p:extLst>
              </p:nvPr>
            </p:nvGraphicFramePr>
            <p:xfrm>
              <a:off x="406402" y="1483550"/>
              <a:ext cx="11379195" cy="4667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2479253090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109758849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1672249227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7384888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10378857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99642384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52005658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55434456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285845951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85477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105229" r="-302899" b="-302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105229" r="-201442" b="-302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8291710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203896" r="-302899" b="-200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203896" r="-201442" b="-200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98558" t="-203896" r="-1923" b="-200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1948098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7742" t="-305882" r="-587500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32402" t="-305882" r="-713966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52119" t="-305882" r="-441525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99519" t="-305882" r="-400962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305882" r="-302899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305882" r="-201442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02415" t="-305882" r="-102415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2497236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7742" t="-405882" r="-58750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32402" t="-405882" r="-713966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52119" t="-405882" r="-441525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99519" t="-405882" r="-40096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405882" r="-302899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405882" r="-20144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02415" t="-405882" r="-102415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98558" t="-405882" r="-1923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9581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041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EFBCA-DBB3-404A-8EDB-73E9797F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045"/>
            <a:ext cx="10515600" cy="1325563"/>
          </a:xfrm>
        </p:spPr>
        <p:txBody>
          <a:bodyPr/>
          <a:lstStyle/>
          <a:p>
            <a:r>
              <a:rPr lang="nl-BE" dirty="0"/>
              <a:t>Tip voor 3.1g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EBA6B46-8522-4816-F50E-DDD66BED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21" y="1399354"/>
            <a:ext cx="10295579" cy="50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6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B1DE5-A5A6-3FAD-3022-FD50992A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80"/>
            <a:ext cx="10515600" cy="1091248"/>
          </a:xfrm>
        </p:spPr>
        <p:txBody>
          <a:bodyPr/>
          <a:lstStyle/>
          <a:p>
            <a:r>
              <a:rPr lang="nl-BE" dirty="0"/>
              <a:t>Vorige Oefenzitting</a:t>
            </a:r>
          </a:p>
        </p:txBody>
      </p:sp>
      <p:pic>
        <p:nvPicPr>
          <p:cNvPr id="4" name="2025-10-20 22-13-06">
            <a:hlinkClick r:id="" action="ppaction://media"/>
            <a:extLst>
              <a:ext uri="{FF2B5EF4-FFF2-40B4-BE49-F238E27FC236}">
                <a16:creationId xmlns:a16="http://schemas.microsoft.com/office/drawing/2014/main" id="{98DBD27D-D516-1585-0AE2-972958B3DA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400" y="1097948"/>
            <a:ext cx="9591039" cy="5394837"/>
          </a:xfrm>
        </p:spPr>
      </p:pic>
    </p:spTree>
    <p:extLst>
      <p:ext uri="{BB962C8B-B14F-4D97-AF65-F5344CB8AC3E}">
        <p14:creationId xmlns:p14="http://schemas.microsoft.com/office/powerpoint/2010/main" val="355911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C35F3-520A-BB7E-F860-2CBF75EC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3.1g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ABC936-09B1-7F01-522B-9B373777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/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BE" i="1" dirty="0">
                        <a:latin typeface="Cambria Math" panose="02040503050406030204" pitchFamily="18" charset="0"/>
                      </a:rPr>
                      <m:t>20, 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5,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endParaRPr lang="nl-BE" b="1" dirty="0"/>
              </a:p>
              <a:p>
                <a14:m>
                  <m:oMath xmlns:m="http://schemas.openxmlformats.org/officeDocument/2006/math">
                    <m:r>
                      <a:rPr lang="nl-BE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endParaRPr lang="nl-BE" b="1" dirty="0"/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14:m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ABC936-09B1-7F01-522B-9B373777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DD6FFA4E-A5A6-D285-3F1A-98EF46A5D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7420693"/>
                  </p:ext>
                </p:extLst>
              </p:nvPr>
            </p:nvGraphicFramePr>
            <p:xfrm>
              <a:off x="406402" y="4632960"/>
              <a:ext cx="11379195" cy="1866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1902359932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3103796476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728253802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123073338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19003960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02695883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53079026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2009623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842989517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3524567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oMath>
                            </m:oMathPara>
                          </a14:m>
                          <a:endParaRPr lang="nl-BE" sz="32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0, -4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geen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00687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DD6FFA4E-A5A6-D285-3F1A-98EF46A5D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7420693"/>
                  </p:ext>
                </p:extLst>
              </p:nvPr>
            </p:nvGraphicFramePr>
            <p:xfrm>
              <a:off x="406402" y="4632960"/>
              <a:ext cx="11379195" cy="1866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1902359932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3103796476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728253802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123073338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19003960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02695883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53079026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2009623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842989517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3524567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9038" t="-105882" r="-201442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0, -4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geen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00687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691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937EE-D918-22AC-CAE4-BE08F82DD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304800"/>
            <a:ext cx="10515600" cy="1070928"/>
          </a:xfrm>
        </p:spPr>
        <p:txBody>
          <a:bodyPr/>
          <a:lstStyle/>
          <a:p>
            <a:r>
              <a:rPr lang="nl-BE" dirty="0"/>
              <a:t>3.2a: Hoe ophopingspunten bepalen?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C570FA1-375D-16EB-F3C7-40D49EA98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8974"/>
                <a:ext cx="10515600" cy="521208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nl-BE" b="0" dirty="0"/>
              </a:p>
              <a:p>
                <a:r>
                  <a:rPr lang="nl-BE" dirty="0"/>
                  <a:t>Bepaal periode </a:t>
                </a:r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nl-BE" dirty="0"/>
                  <a:t> is </a:t>
                </a:r>
                <a14:m>
                  <m:oMath xmlns:m="http://schemas.openxmlformats.org/officeDocument/2006/math">
                    <m:r>
                      <a:rPr lang="nl-BE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BE" dirty="0"/>
                  <a:t> is 2</a:t>
                </a:r>
              </a:p>
              <a:p>
                <a:r>
                  <a:rPr lang="nl-BE" dirty="0"/>
                  <a:t>Neem het </a:t>
                </a:r>
                <a:r>
                  <a:rPr lang="nl-BE" dirty="0" err="1"/>
                  <a:t>kgv</a:t>
                </a:r>
                <a:r>
                  <a:rPr lang="nl-BE" dirty="0"/>
                  <a:t> hiervan: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𝑘𝑔𝑣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BE" dirty="0"/>
                  <a:t>  </a:t>
                </a:r>
              </a:p>
              <a:p>
                <a:r>
                  <a:rPr lang="nl-BE" dirty="0"/>
                  <a:t>We bekomen 8 deelrijen</a:t>
                </a:r>
              </a:p>
              <a:p>
                <a:r>
                  <a:rPr lang="nl-BE" dirty="0"/>
                  <a:t>Bepaal de limieten van de deelrijen</a:t>
                </a:r>
              </a:p>
              <a:p>
                <a:r>
                  <a:rPr lang="nl-BE" dirty="0"/>
                  <a:t>Hou er rekening mee dat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nl-BE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C570FA1-375D-16EB-F3C7-40D49EA98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8974"/>
                <a:ext cx="10515600" cy="521208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1F6D3A78-450F-F668-CA01-3EEECC9D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20" y="1663700"/>
            <a:ext cx="4297680" cy="45098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969F9123-BF3E-D475-46D0-0E77B6466DD0}"/>
                  </a:ext>
                </a:extLst>
              </p:cNvPr>
              <p:cNvSpPr txBox="1"/>
              <p:nvPr/>
            </p:nvSpPr>
            <p:spPr>
              <a:xfrm>
                <a:off x="10108781" y="1021080"/>
                <a:ext cx="1829219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969F9123-BF3E-D475-46D0-0E77B646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781" y="1021080"/>
                <a:ext cx="1829219" cy="489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C30EE5F5-C5D9-F2DF-7447-2F7A9719D13C}"/>
              </a:ext>
            </a:extLst>
          </p:cNvPr>
          <p:cNvCxnSpPr/>
          <p:nvPr/>
        </p:nvCxnSpPr>
        <p:spPr>
          <a:xfrm flipV="1">
            <a:off x="11176000" y="1663700"/>
            <a:ext cx="0" cy="764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71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BFD7F-C4E4-1FFA-190F-1337DAD3A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280" y="157480"/>
                <a:ext cx="10515600" cy="65430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nl-BE" dirty="0"/>
                  <a:t> waarbij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nl-BE" dirty="0"/>
                  <a:t> </a:t>
                </a:r>
              </a:p>
              <a:p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+6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+6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+7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+7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BFD7F-C4E4-1FFA-190F-1337DAD3A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280" y="157480"/>
                <a:ext cx="10515600" cy="6543040"/>
              </a:xfrm>
              <a:blipFill>
                <a:blip r:embed="rId2"/>
                <a:stretch>
                  <a:fillRect t="-18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9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6934C-2551-839A-2F50-9F6DC904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3.2d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650AB2D-1714-E5F9-3BA5-60920433E6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Bepaal periode </a:t>
                </a:r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𝑐𝑜𝑡</m:t>
                    </m:r>
                  </m:oMath>
                </a14:m>
                <a:r>
                  <a:rPr lang="nl-BE" dirty="0"/>
                  <a:t> is </a:t>
                </a:r>
                <a14:m>
                  <m:oMath xmlns:m="http://schemas.openxmlformats.org/officeDocument/2006/math">
                    <m:r>
                      <a:rPr lang="nl-BE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BE" dirty="0"/>
                  <a:t> is 2</a:t>
                </a:r>
              </a:p>
              <a:p>
                <a:r>
                  <a:rPr lang="nl-BE" dirty="0"/>
                  <a:t>Neem het </a:t>
                </a:r>
                <a:r>
                  <a:rPr lang="nl-BE" dirty="0" err="1"/>
                  <a:t>kgv</a:t>
                </a:r>
                <a:r>
                  <a:rPr lang="nl-BE" dirty="0"/>
                  <a:t> hiervan: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𝑘𝑔𝑣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=6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BE" dirty="0"/>
                  <a:t>  </a:t>
                </a:r>
              </a:p>
              <a:p>
                <a:r>
                  <a:rPr lang="nl-BE" dirty="0"/>
                  <a:t>Hou er rekening mee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nl-BE" dirty="0"/>
                  <a:t>, maar let op!</a:t>
                </a:r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650AB2D-1714-E5F9-3BA5-60920433E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8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4511C31-CB98-A985-B314-6D639A5B8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20"/>
                <a:ext cx="10515600" cy="645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nl-BE" dirty="0"/>
                  <a:t>Let op met het toepassen van de limiet want 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nl-BE" dirty="0"/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lim>
                    </m:limLow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+5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4511C31-CB98-A985-B314-6D639A5B8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20"/>
                <a:ext cx="10515600" cy="6451600"/>
              </a:xfrm>
              <a:blipFill>
                <a:blip r:embed="rId2"/>
                <a:stretch>
                  <a:fillRect l="-928" t="-141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963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5AD33-8E6D-3F48-FC0C-A10FC73C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50923-52F4-F8F0-3550-C8ECB637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E51311-B6A4-85B2-73B8-2C6EE457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3.1 (b, c, e, f, g)</a:t>
            </a:r>
          </a:p>
          <a:p>
            <a:r>
              <a:rPr lang="nl-BE" dirty="0"/>
              <a:t>3.2 (a, d)</a:t>
            </a:r>
          </a:p>
          <a:p>
            <a:r>
              <a:rPr lang="nl-BE" dirty="0"/>
              <a:t>3.6 </a:t>
            </a:r>
          </a:p>
          <a:p>
            <a:r>
              <a:rPr lang="nl-BE" dirty="0"/>
              <a:t>3.11</a:t>
            </a:r>
          </a:p>
          <a:p>
            <a:r>
              <a:rPr lang="nl-BE" dirty="0"/>
              <a:t>3.13 (a)</a:t>
            </a:r>
          </a:p>
          <a:p>
            <a:r>
              <a:rPr lang="nl-BE" dirty="0"/>
              <a:t>4.1 (a, b, c, f, k)</a:t>
            </a:r>
          </a:p>
        </p:txBody>
      </p:sp>
    </p:spTree>
    <p:extLst>
      <p:ext uri="{BB962C8B-B14F-4D97-AF65-F5344CB8AC3E}">
        <p14:creationId xmlns:p14="http://schemas.microsoft.com/office/powerpoint/2010/main" val="237540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B0E5-F0A2-E3F5-71A0-8CC627A3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</a:t>
            </a:r>
            <a:r>
              <a:rPr lang="en-GB" dirty="0" err="1"/>
              <a:t>Strikt</a:t>
            </a:r>
            <a:r>
              <a:rPr lang="en-GB" dirty="0"/>
              <a:t>) </a:t>
            </a:r>
            <a:r>
              <a:rPr lang="en-GB" dirty="0" err="1"/>
              <a:t>Stijgende</a:t>
            </a:r>
            <a:r>
              <a:rPr lang="en-GB" dirty="0"/>
              <a:t>/</a:t>
            </a:r>
            <a:r>
              <a:rPr lang="en-GB" dirty="0" err="1"/>
              <a:t>Dalende</a:t>
            </a:r>
            <a:r>
              <a:rPr lang="en-GB" dirty="0"/>
              <a:t> </a:t>
            </a:r>
            <a:r>
              <a:rPr lang="en-GB" dirty="0" err="1"/>
              <a:t>Rijen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520896E-5F2C-D486-D14B-00E6A4000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Een rij</a:t>
                </a:r>
                <a:r>
                  <a:rPr lang="nl-BE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stijgende</a:t>
                </a:r>
                <a:r>
                  <a:rPr lang="nl-BE" dirty="0"/>
                  <a:t> rij 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r>
                  <a:rPr lang="nl-BE" dirty="0"/>
                  <a:t>Een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strikt stijgende rij</a:t>
                </a:r>
                <a:r>
                  <a:rPr lang="nl-BE" dirty="0"/>
                  <a:t> 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r>
                  <a:rPr lang="nl-BE" dirty="0"/>
                  <a:t>Een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dalende rij </a:t>
                </a:r>
                <a:r>
                  <a:rPr lang="nl-BE" dirty="0"/>
                  <a:t>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r>
                  <a:rPr lang="nl-BE" dirty="0"/>
                  <a:t>Een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strikt dalende rij </a:t>
                </a:r>
                <a:r>
                  <a:rPr lang="nl-BE" dirty="0"/>
                  <a:t>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520896E-5F2C-D486-D14B-00E6A4000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3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4124DA-82BA-9DB7-B5EE-158540FB25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Wat </a:t>
                </a:r>
                <a:r>
                  <a:rPr lang="en-GB" dirty="0" err="1"/>
                  <a:t>voor</a:t>
                </a:r>
                <a:r>
                  <a:rPr lang="en-GB" dirty="0"/>
                  <a:t> </a:t>
                </a:r>
                <a:r>
                  <a:rPr lang="en-GB" dirty="0" err="1"/>
                  <a:t>soort</a:t>
                </a:r>
                <a:r>
                  <a:rPr lang="en-GB" dirty="0"/>
                  <a:t> </a:t>
                </a:r>
                <a:r>
                  <a:rPr lang="en-GB" dirty="0" err="1"/>
                  <a:t>rij</a:t>
                </a:r>
                <a:r>
                  <a:rPr lang="en-GB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=1, ∀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4124DA-82BA-9DB7-B5EE-158540FB2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A003A5-7D49-8496-D965-591A670F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Zowel een </a:t>
            </a:r>
            <a:r>
              <a:rPr lang="nl-BE" b="1" dirty="0"/>
              <a:t>dalende als stijgende </a:t>
            </a:r>
            <a:r>
              <a:rPr lang="nl-BE" dirty="0"/>
              <a:t>rij</a:t>
            </a:r>
          </a:p>
          <a:p>
            <a:r>
              <a:rPr lang="nl-BE" dirty="0"/>
              <a:t>Geen strikte ongelijkheid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5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0E97-2262-CE27-6E2B-2A6F3CE1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Limiet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rij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FCFDDF3-640C-AD6F-E23F-5D4667658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785465" cy="4351338"/>
              </a:xfrm>
            </p:spPr>
            <p:txBody>
              <a:bodyPr/>
              <a:lstStyle/>
              <a:p>
                <a:r>
                  <a:rPr lang="nl-BE" dirty="0"/>
                  <a:t>We zeggen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nl-BE" dirty="0"/>
                  <a:t> </a:t>
                </a:r>
                <a:r>
                  <a:rPr lang="nl-BE" b="1" dirty="0"/>
                  <a:t>de limiet </a:t>
                </a:r>
                <a:r>
                  <a:rPr lang="nl-BE" dirty="0"/>
                  <a:t>is van de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nl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 als geldt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BE" dirty="0"/>
                  <a:t> zodat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Dit noteren we ook als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nl-BE" dirty="0"/>
                  <a:t>.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FCFDDF3-640C-AD6F-E23F-5D4667658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785465" cy="4351338"/>
              </a:xfrm>
              <a:blipFill>
                <a:blip r:embed="rId2"/>
                <a:stretch>
                  <a:fillRect l="-112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40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588CA-3BBF-8750-BF6B-FFD9A788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ziet de limiet eruit?</a:t>
            </a:r>
          </a:p>
        </p:txBody>
      </p:sp>
      <p:pic>
        <p:nvPicPr>
          <p:cNvPr id="4" name="Picture 2" descr="For each '&quot;`UNIQ--postMath-0000003B-QINU`&quot;' there are only finitely many sequence members outside the epsilon tube.">
            <a:extLst>
              <a:ext uri="{FF2B5EF4-FFF2-40B4-BE49-F238E27FC236}">
                <a16:creationId xmlns:a16="http://schemas.microsoft.com/office/drawing/2014/main" id="{CF03CD4B-1708-3360-87B7-91CF8650AA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8"/>
          <a:stretch>
            <a:fillRect/>
          </a:stretch>
        </p:blipFill>
        <p:spPr bwMode="auto">
          <a:xfrm>
            <a:off x="1852409" y="1825625"/>
            <a:ext cx="767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C336E228-2C27-7EBE-D835-1A8E3E96D5B6}"/>
                  </a:ext>
                </a:extLst>
              </p:cNvPr>
              <p:cNvSpPr txBox="1"/>
              <p:nvPr/>
            </p:nvSpPr>
            <p:spPr>
              <a:xfrm>
                <a:off x="1662658" y="1690688"/>
                <a:ext cx="6036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B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C336E228-2C27-7EBE-D835-1A8E3E96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58" y="1690688"/>
                <a:ext cx="6036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D8D96501-F2A9-5E99-E5EA-486CB4C2CFD0}"/>
                  </a:ext>
                </a:extLst>
              </p:cNvPr>
              <p:cNvSpPr txBox="1"/>
              <p:nvPr/>
            </p:nvSpPr>
            <p:spPr>
              <a:xfrm>
                <a:off x="9531271" y="5395357"/>
                <a:ext cx="3669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D8D96501-F2A9-5E99-E5EA-486CB4C2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1" y="5395357"/>
                <a:ext cx="3669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hoek 6">
            <a:extLst>
              <a:ext uri="{FF2B5EF4-FFF2-40B4-BE49-F238E27FC236}">
                <a16:creationId xmlns:a16="http://schemas.microsoft.com/office/drawing/2014/main" id="{BC0D4D77-3BEB-BB0D-C699-96D670192BD9}"/>
              </a:ext>
            </a:extLst>
          </p:cNvPr>
          <p:cNvSpPr/>
          <p:nvPr/>
        </p:nvSpPr>
        <p:spPr>
          <a:xfrm>
            <a:off x="9189720" y="2865120"/>
            <a:ext cx="762000" cy="19659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A6162EFE-AE5E-E1DC-8453-039B203D1640}"/>
                  </a:ext>
                </a:extLst>
              </p:cNvPr>
              <p:cNvSpPr txBox="1"/>
              <p:nvPr/>
            </p:nvSpPr>
            <p:spPr>
              <a:xfrm>
                <a:off x="9220200" y="3571101"/>
                <a:ext cx="3493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A6162EFE-AE5E-E1DC-8453-039B203D1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571101"/>
                <a:ext cx="34932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FF6D3670-8475-3CE4-3606-FB67A1DA2462}"/>
                  </a:ext>
                </a:extLst>
              </p:cNvPr>
              <p:cNvSpPr txBox="1"/>
              <p:nvPr/>
            </p:nvSpPr>
            <p:spPr>
              <a:xfrm>
                <a:off x="9189720" y="2875002"/>
                <a:ext cx="11286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FF6D3670-8475-3CE4-3606-FB67A1DA2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720" y="2875002"/>
                <a:ext cx="11286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AA244BE-F654-8A14-DB6F-708165CAA20B}"/>
                  </a:ext>
                </a:extLst>
              </p:cNvPr>
              <p:cNvSpPr txBox="1"/>
              <p:nvPr/>
            </p:nvSpPr>
            <p:spPr>
              <a:xfrm>
                <a:off x="9210949" y="4244042"/>
                <a:ext cx="11286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AA244BE-F654-8A14-DB6F-708165CA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949" y="4244042"/>
                <a:ext cx="11286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704BE22-E68F-E096-B1BE-17F463C6516B}"/>
              </a:ext>
            </a:extLst>
          </p:cNvPr>
          <p:cNvCxnSpPr>
            <a:cxnSpLocks/>
          </p:cNvCxnSpPr>
          <p:nvPr/>
        </p:nvCxnSpPr>
        <p:spPr>
          <a:xfrm>
            <a:off x="5135880" y="2072640"/>
            <a:ext cx="0" cy="326136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C3B9E500-3576-35B1-E7CA-46ACBAA7BAD2}"/>
                  </a:ext>
                </a:extLst>
              </p:cNvPr>
              <p:cNvSpPr txBox="1"/>
              <p:nvPr/>
            </p:nvSpPr>
            <p:spPr>
              <a:xfrm>
                <a:off x="4913832" y="5478482"/>
                <a:ext cx="4440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C3B9E500-3576-35B1-E7CA-46ACBAA7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832" y="5478482"/>
                <a:ext cx="4440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28F0E2C-EA0F-6226-1DF9-C3A8E38F59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Wat is de </a:t>
                </a:r>
                <a:r>
                  <a:rPr lang="en-GB" dirty="0" err="1"/>
                  <a:t>limiet</a:t>
                </a:r>
                <a:r>
                  <a:rPr lang="en-GB" dirty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28F0E2C-EA0F-6226-1DF9-C3A8E38F5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56DB65F0-941E-3663-F8B5-9CFCAC00E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−1, 1, −1, 1, −1, 1, −1, 1, −1,⋯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 </a:t>
                </a:r>
                <a:r>
                  <a:rPr lang="en-GB" dirty="0" err="1"/>
                  <a:t>waarden</a:t>
                </a:r>
                <a:r>
                  <a:rPr lang="en-GB" dirty="0"/>
                  <a:t> </a:t>
                </a:r>
                <a:r>
                  <a:rPr lang="en-GB" dirty="0" err="1"/>
                  <a:t>wisselen</a:t>
                </a:r>
                <a:r>
                  <a:rPr lang="en-GB" dirty="0"/>
                  <a:t> </a:t>
                </a:r>
                <a:r>
                  <a:rPr lang="en-GB" dirty="0" err="1"/>
                  <a:t>tussen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De </a:t>
                </a:r>
                <a:r>
                  <a:rPr lang="en-GB" dirty="0" err="1"/>
                  <a:t>rij</a:t>
                </a:r>
                <a:r>
                  <a:rPr lang="en-GB" dirty="0"/>
                  <a:t> </a:t>
                </a:r>
                <a:r>
                  <a:rPr lang="en-GB" dirty="0" err="1"/>
                  <a:t>zal</a:t>
                </a:r>
                <a:r>
                  <a:rPr lang="en-GB" dirty="0"/>
                  <a:t> </a:t>
                </a:r>
                <a:r>
                  <a:rPr lang="en-GB" dirty="0" err="1"/>
                  <a:t>niet</a:t>
                </a:r>
                <a:r>
                  <a:rPr lang="en-GB" dirty="0"/>
                  <a:t> </a:t>
                </a:r>
                <a:r>
                  <a:rPr lang="en-GB" dirty="0" err="1"/>
                  <a:t>convergeren</a:t>
                </a:r>
                <a:r>
                  <a:rPr lang="en-GB" dirty="0"/>
                  <a:t> </a:t>
                </a:r>
                <a:r>
                  <a:rPr lang="en-GB" dirty="0" err="1"/>
                  <a:t>naar</a:t>
                </a:r>
                <a:r>
                  <a:rPr lang="en-GB" dirty="0"/>
                  <a:t> </a:t>
                </a:r>
                <a:r>
                  <a:rPr lang="en-GB" dirty="0" err="1"/>
                  <a:t>één</a:t>
                </a:r>
                <a:r>
                  <a:rPr lang="en-GB" dirty="0"/>
                  <a:t> </a:t>
                </a:r>
                <a:r>
                  <a:rPr lang="en-GB" dirty="0" err="1"/>
                  <a:t>waarde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Een </a:t>
                </a:r>
                <a:r>
                  <a:rPr lang="en-GB" dirty="0" err="1"/>
                  <a:t>rij</a:t>
                </a:r>
                <a:r>
                  <a:rPr lang="en-GB" dirty="0"/>
                  <a:t> </a:t>
                </a:r>
                <a:r>
                  <a:rPr lang="en-GB" dirty="0" err="1"/>
                  <a:t>kan</a:t>
                </a:r>
                <a:r>
                  <a:rPr lang="en-GB" dirty="0"/>
                  <a:t> </a:t>
                </a:r>
                <a:r>
                  <a:rPr lang="en-GB" dirty="0" err="1"/>
                  <a:t>dus</a:t>
                </a:r>
                <a:r>
                  <a:rPr lang="en-GB" dirty="0"/>
                  <a:t> </a:t>
                </a:r>
                <a:r>
                  <a:rPr lang="en-GB" dirty="0" err="1"/>
                  <a:t>niet</a:t>
                </a:r>
                <a:r>
                  <a:rPr lang="en-GB" dirty="0"/>
                  <a:t> </a:t>
                </a:r>
                <a:r>
                  <a:rPr lang="en-GB" dirty="0" err="1"/>
                  <a:t>meerdere</a:t>
                </a:r>
                <a:r>
                  <a:rPr lang="en-GB" dirty="0"/>
                  <a:t> </a:t>
                </a:r>
                <a:r>
                  <a:rPr lang="en-GB" dirty="0" err="1"/>
                  <a:t>limieten</a:t>
                </a:r>
                <a:r>
                  <a:rPr lang="en-GB" dirty="0"/>
                  <a:t> </a:t>
                </a:r>
                <a:r>
                  <a:rPr lang="en-GB" dirty="0" err="1"/>
                  <a:t>hebben</a:t>
                </a:r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56DB65F0-941E-3663-F8B5-9CFCAC00E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42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75330-D442-689F-A884-FD9044BA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Wanneer</a:t>
            </a:r>
            <a:r>
              <a:rPr lang="en-GB" dirty="0"/>
              <a:t>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rij</a:t>
            </a:r>
            <a:r>
              <a:rPr lang="en-GB" dirty="0"/>
              <a:t> convergent/divergent?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06A1D90-F417-E952-221A-D44AA0A03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Een rij is convergent 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Een rij is divergent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=±∞</m:t>
                      </m:r>
                    </m:oMath>
                  </m:oMathPara>
                </a14:m>
                <a:endParaRPr lang="nl-B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06A1D90-F417-E952-221A-D44AA0A03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17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62CD64A-458A-A008-2D19-5F2ACDD1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een ophopingspunt van een rij?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572526BE-8850-1682-0CEA-6BC177C21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nl-BE" dirty="0"/>
                  <a:t> is een ophopingspunt van de rij als er een </a:t>
                </a:r>
                <a:r>
                  <a:rPr lang="nl-BE" dirty="0" err="1"/>
                  <a:t>deelrij</a:t>
                </a:r>
                <a:r>
                  <a:rPr lang="nl-BE" dirty="0"/>
                  <a:t> bestaan waarbij dat deze </a:t>
                </a:r>
                <a:r>
                  <a:rPr lang="nl-BE" dirty="0" err="1"/>
                  <a:t>deelrij</a:t>
                </a:r>
                <a:r>
                  <a:rPr lang="nl-BE" dirty="0"/>
                  <a:t> convergeert naar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nl-BE" dirty="0"/>
              </a:p>
              <a:p>
                <a:r>
                  <a:rPr lang="nl-BE" dirty="0"/>
                  <a:t>Kan een rij meerdere ophopingspunten hebben? </a:t>
                </a:r>
              </a:p>
              <a:p>
                <a:r>
                  <a:rPr lang="nl-BE" dirty="0"/>
                  <a:t>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BE" dirty="0"/>
                  <a:t> voor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nl-BE" dirty="0"/>
              </a:p>
              <a:p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endParaRPr lang="en-GB" dirty="0"/>
              </a:p>
              <a:p>
                <a:r>
                  <a:rPr lang="nl-BE" dirty="0"/>
                  <a:t>Twee ophopingspunten: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572526BE-8850-1682-0CEA-6BC177C21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3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1189</Words>
  <Application>Microsoft Office PowerPoint</Application>
  <PresentationFormat>Breedbeeld</PresentationFormat>
  <Paragraphs>225</Paragraphs>
  <Slides>25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Kantoorthema</vt:lpstr>
      <vt:lpstr>Analyse I, Oefenzitting 3</vt:lpstr>
      <vt:lpstr>Vorige Oefenzitting</vt:lpstr>
      <vt:lpstr>(Strikt) Stijgende/Dalende Rijen</vt:lpstr>
      <vt:lpstr>Wat voor soort rij is u_n=1, ∀n≥1?</vt:lpstr>
      <vt:lpstr>Limiet van een rij</vt:lpstr>
      <vt:lpstr>Hoe ziet de limiet eruit?</vt:lpstr>
      <vt:lpstr>Wat is de limiet van u_n=(-1)^n, n≥1?</vt:lpstr>
      <vt:lpstr>Wanneer is een rij convergent/divergent?</vt:lpstr>
      <vt:lpstr>Wat is een ophopingspunt van een rij?</vt:lpstr>
      <vt:lpstr>Heeft een rij met meer dan één ophopingspunt een limiet?</vt:lpstr>
      <vt:lpstr>Bovenlimiet en Onderlimiet</vt:lpstr>
      <vt:lpstr>Wat als lim⁡sup=lim⁡inf? </vt:lpstr>
      <vt:lpstr>Landau-notatie</vt:lpstr>
      <vt:lpstr>Landau-notatie</vt:lpstr>
      <vt:lpstr>Landau-notatie</vt:lpstr>
      <vt:lpstr>Trucje voor limieten</vt:lpstr>
      <vt:lpstr>Oefeningen</vt:lpstr>
      <vt:lpstr>Oplossingen 3.1(b, c, e, f)</vt:lpstr>
      <vt:lpstr>Tip voor 3.1g</vt:lpstr>
      <vt:lpstr>3.1g</vt:lpstr>
      <vt:lpstr>3.2a: Hoe ophopingspunten bepalen?</vt:lpstr>
      <vt:lpstr>PowerPoint-presentatie</vt:lpstr>
      <vt:lpstr>3.2d</vt:lpstr>
      <vt:lpstr>PowerPoint-presentatie</vt:lpstr>
      <vt:lpstr>Oefeningen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Visterin</dc:creator>
  <cp:lastModifiedBy>Visterin</cp:lastModifiedBy>
  <cp:revision>140</cp:revision>
  <dcterms:created xsi:type="dcterms:W3CDTF">2025-10-17T18:54:02Z</dcterms:created>
  <dcterms:modified xsi:type="dcterms:W3CDTF">2025-10-21T13:06:51Z</dcterms:modified>
</cp:coreProperties>
</file>